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8288000" cy="10287000"/>
  <p:notesSz cx="6858000" cy="9144000"/>
  <p:embeddedFontLst>
    <p:embeddedFont>
      <p:font typeface="Merriweather Bold" panose="020B0604020202020204" charset="0"/>
      <p:regular r:id="rId7"/>
    </p:embeddedFont>
    <p:embeddedFont>
      <p:font typeface="Open Sans" panose="020B0606030504020204" pitchFamily="34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16.06.2025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50237" y="3335834"/>
            <a:ext cx="9445526" cy="1800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The Silent Language: Power of Body Language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0237" y="5475834"/>
            <a:ext cx="9445526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55% of all communication is non-verbal. First impressions form within just 7 seconds, primarily through body language. This presentation explores the silent messages we send.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18288000" cy="2855565"/>
          </a:xfrm>
          <a:custGeom>
            <a:avLst/>
            <a:gdLst/>
            <a:ahLst/>
            <a:cxnLst/>
            <a:rect l="l" t="t" r="r" b="b"/>
            <a:pathLst>
              <a:path w="18288000" h="2855565">
                <a:moveTo>
                  <a:pt x="0" y="0"/>
                </a:moveTo>
                <a:lnTo>
                  <a:pt x="18288000" y="0"/>
                </a:lnTo>
                <a:lnTo>
                  <a:pt x="18288000" y="2855565"/>
                </a:lnTo>
                <a:lnTo>
                  <a:pt x="0" y="28555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3" b="-33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99505" y="3649116"/>
            <a:ext cx="10667107" cy="732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 b="1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Openness &amp; Confidence: Positive Cues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799505" y="4724697"/>
            <a:ext cx="571054" cy="571054"/>
          </a:xfrm>
          <a:custGeom>
            <a:avLst/>
            <a:gdLst/>
            <a:ahLst/>
            <a:cxnLst/>
            <a:rect l="l" t="t" r="r" b="b"/>
            <a:pathLst>
              <a:path w="571054" h="571054">
                <a:moveTo>
                  <a:pt x="0" y="0"/>
                </a:moveTo>
                <a:lnTo>
                  <a:pt x="571054" y="0"/>
                </a:lnTo>
                <a:lnTo>
                  <a:pt x="571054" y="571054"/>
                </a:lnTo>
                <a:lnTo>
                  <a:pt x="0" y="5710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656010" y="4841230"/>
            <a:ext cx="2855565" cy="37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b="1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Open Posture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56010" y="5287566"/>
            <a:ext cx="15832485" cy="432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Uncrossed arms and an open stance build trust. This boosts engagement by 30%.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828080" y="6279356"/>
            <a:ext cx="513755" cy="593824"/>
            <a:chOff x="0" y="0"/>
            <a:chExt cx="685007" cy="79176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85038" cy="791718"/>
            </a:xfrm>
            <a:custGeom>
              <a:avLst/>
              <a:gdLst/>
              <a:ahLst/>
              <a:cxnLst/>
              <a:rect l="l" t="t" r="r" b="b"/>
              <a:pathLst>
                <a:path w="685038" h="791718">
                  <a:moveTo>
                    <a:pt x="0" y="91440"/>
                  </a:moveTo>
                  <a:cubicBezTo>
                    <a:pt x="0" y="40894"/>
                    <a:pt x="40894" y="0"/>
                    <a:pt x="91440" y="0"/>
                  </a:cubicBezTo>
                  <a:lnTo>
                    <a:pt x="593598" y="0"/>
                  </a:lnTo>
                  <a:cubicBezTo>
                    <a:pt x="644144" y="0"/>
                    <a:pt x="685038" y="40894"/>
                    <a:pt x="685038" y="91440"/>
                  </a:cubicBezTo>
                  <a:lnTo>
                    <a:pt x="685038" y="700278"/>
                  </a:lnTo>
                  <a:cubicBezTo>
                    <a:pt x="685038" y="750824"/>
                    <a:pt x="644144" y="791718"/>
                    <a:pt x="593598" y="791718"/>
                  </a:cubicBezTo>
                  <a:lnTo>
                    <a:pt x="91440" y="791718"/>
                  </a:lnTo>
                  <a:cubicBezTo>
                    <a:pt x="40894" y="791718"/>
                    <a:pt x="0" y="750824"/>
                    <a:pt x="0" y="700278"/>
                  </a:cubicBezTo>
                  <a:close/>
                </a:path>
              </a:pathLst>
            </a:custGeom>
            <a:solidFill>
              <a:srgbClr val="DFDFE0"/>
            </a:solidFill>
          </p:spPr>
        </p:sp>
      </p:grpSp>
      <p:sp>
        <p:nvSpPr>
          <p:cNvPr id="12" name="Freeform 12" descr="preencoded.png"/>
          <p:cNvSpPr/>
          <p:nvPr/>
        </p:nvSpPr>
        <p:spPr>
          <a:xfrm>
            <a:off x="799505" y="6290816"/>
            <a:ext cx="571054" cy="571054"/>
          </a:xfrm>
          <a:custGeom>
            <a:avLst/>
            <a:gdLst/>
            <a:ahLst/>
            <a:cxnLst/>
            <a:rect l="l" t="t" r="r" b="b"/>
            <a:pathLst>
              <a:path w="571054" h="571054">
                <a:moveTo>
                  <a:pt x="0" y="0"/>
                </a:moveTo>
                <a:lnTo>
                  <a:pt x="571054" y="0"/>
                </a:lnTo>
                <a:lnTo>
                  <a:pt x="571054" y="571054"/>
                </a:lnTo>
                <a:lnTo>
                  <a:pt x="0" y="5710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656010" y="6407349"/>
            <a:ext cx="2855565" cy="37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b="1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Direct Eye Contact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56010" y="6853684"/>
            <a:ext cx="15832485" cy="432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Consistent eye contact (60-70% of the time) shows honesty. It creates stronger connections.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828080" y="7845475"/>
            <a:ext cx="513755" cy="593824"/>
            <a:chOff x="0" y="0"/>
            <a:chExt cx="685007" cy="79176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85038" cy="791718"/>
            </a:xfrm>
            <a:custGeom>
              <a:avLst/>
              <a:gdLst/>
              <a:ahLst/>
              <a:cxnLst/>
              <a:rect l="l" t="t" r="r" b="b"/>
              <a:pathLst>
                <a:path w="685038" h="791718">
                  <a:moveTo>
                    <a:pt x="0" y="91440"/>
                  </a:moveTo>
                  <a:cubicBezTo>
                    <a:pt x="0" y="40894"/>
                    <a:pt x="40894" y="0"/>
                    <a:pt x="91440" y="0"/>
                  </a:cubicBezTo>
                  <a:lnTo>
                    <a:pt x="593598" y="0"/>
                  </a:lnTo>
                  <a:cubicBezTo>
                    <a:pt x="644144" y="0"/>
                    <a:pt x="685038" y="40894"/>
                    <a:pt x="685038" y="91440"/>
                  </a:cubicBezTo>
                  <a:lnTo>
                    <a:pt x="685038" y="700278"/>
                  </a:lnTo>
                  <a:cubicBezTo>
                    <a:pt x="685038" y="750824"/>
                    <a:pt x="644144" y="791718"/>
                    <a:pt x="593598" y="791718"/>
                  </a:cubicBezTo>
                  <a:lnTo>
                    <a:pt x="91440" y="791718"/>
                  </a:lnTo>
                  <a:cubicBezTo>
                    <a:pt x="40894" y="791718"/>
                    <a:pt x="0" y="750824"/>
                    <a:pt x="0" y="700278"/>
                  </a:cubicBezTo>
                  <a:close/>
                </a:path>
              </a:pathLst>
            </a:custGeom>
            <a:solidFill>
              <a:srgbClr val="DFDFE0"/>
            </a:solidFill>
          </p:spPr>
        </p:sp>
      </p:grpSp>
      <p:sp>
        <p:nvSpPr>
          <p:cNvPr id="17" name="Freeform 17" descr="preencoded.png"/>
          <p:cNvSpPr/>
          <p:nvPr/>
        </p:nvSpPr>
        <p:spPr>
          <a:xfrm>
            <a:off x="799505" y="7856935"/>
            <a:ext cx="571054" cy="571054"/>
          </a:xfrm>
          <a:custGeom>
            <a:avLst/>
            <a:gdLst/>
            <a:ahLst/>
            <a:cxnLst/>
            <a:rect l="l" t="t" r="r" b="b"/>
            <a:pathLst>
              <a:path w="571054" h="571054">
                <a:moveTo>
                  <a:pt x="0" y="0"/>
                </a:moveTo>
                <a:lnTo>
                  <a:pt x="571054" y="0"/>
                </a:lnTo>
                <a:lnTo>
                  <a:pt x="571054" y="571054"/>
                </a:lnTo>
                <a:lnTo>
                  <a:pt x="0" y="5710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656010" y="7973466"/>
            <a:ext cx="2855565" cy="375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b="1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Leaning In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6010" y="8419803"/>
            <a:ext cx="15832485" cy="432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Leaning slightly forward signals interest. It improves rapport by two times.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99505" y="9042201"/>
            <a:ext cx="16688991" cy="432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175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Positive body language cues enhance connection. They project confidence and approachability. Mastering these signals is key to effective communication.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992238" y="912465"/>
            <a:ext cx="12582971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Closed &amp; Defensive: Signals to Avoid</a:t>
            </a:r>
          </a:p>
        </p:txBody>
      </p:sp>
      <p:sp>
        <p:nvSpPr>
          <p:cNvPr id="6" name="Freeform 6" descr="preencoded.png"/>
          <p:cNvSpPr/>
          <p:nvPr/>
        </p:nvSpPr>
        <p:spPr>
          <a:xfrm>
            <a:off x="992238" y="2571155"/>
            <a:ext cx="3556993" cy="2433638"/>
          </a:xfrm>
          <a:custGeom>
            <a:avLst/>
            <a:gdLst/>
            <a:ahLst/>
            <a:cxnLst/>
            <a:rect l="l" t="t" r="r" b="b"/>
            <a:pathLst>
              <a:path w="3556993" h="2433638">
                <a:moveTo>
                  <a:pt x="0" y="0"/>
                </a:moveTo>
                <a:lnTo>
                  <a:pt x="3556992" y="0"/>
                </a:lnTo>
                <a:lnTo>
                  <a:pt x="3556992" y="2433637"/>
                </a:lnTo>
                <a:lnTo>
                  <a:pt x="0" y="24336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56" b="-156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92238" y="5314206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Crossed Limbs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5964436"/>
            <a:ext cx="3556993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Crossed arms and legs signal defensiveness or disinterest. This can create barriers.</a:t>
            </a:r>
          </a:p>
        </p:txBody>
      </p:sp>
      <p:sp>
        <p:nvSpPr>
          <p:cNvPr id="9" name="Freeform 9" descr="preencoded.png"/>
          <p:cNvSpPr/>
          <p:nvPr/>
        </p:nvSpPr>
        <p:spPr>
          <a:xfrm>
            <a:off x="5250508" y="2571155"/>
            <a:ext cx="3556993" cy="2433638"/>
          </a:xfrm>
          <a:custGeom>
            <a:avLst/>
            <a:gdLst/>
            <a:ahLst/>
            <a:cxnLst/>
            <a:rect l="l" t="t" r="r" b="b"/>
            <a:pathLst>
              <a:path w="3556993" h="2433638">
                <a:moveTo>
                  <a:pt x="0" y="0"/>
                </a:moveTo>
                <a:lnTo>
                  <a:pt x="3556992" y="0"/>
                </a:lnTo>
                <a:lnTo>
                  <a:pt x="3556992" y="2433637"/>
                </a:lnTo>
                <a:lnTo>
                  <a:pt x="0" y="24336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56" b="-156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250508" y="5314206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Lack of Eye Contact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250508" y="5964436"/>
            <a:ext cx="3556993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Avoiding eye contact implies evasiveness or discomfort. It erodes trust.</a:t>
            </a:r>
          </a:p>
        </p:txBody>
      </p:sp>
      <p:sp>
        <p:nvSpPr>
          <p:cNvPr id="12" name="Freeform 12" descr="preencoded.png"/>
          <p:cNvSpPr/>
          <p:nvPr/>
        </p:nvSpPr>
        <p:spPr>
          <a:xfrm>
            <a:off x="9508777" y="2571155"/>
            <a:ext cx="3556993" cy="2433638"/>
          </a:xfrm>
          <a:custGeom>
            <a:avLst/>
            <a:gdLst/>
            <a:ahLst/>
            <a:cxnLst/>
            <a:rect l="l" t="t" r="r" b="b"/>
            <a:pathLst>
              <a:path w="3556993" h="2433638">
                <a:moveTo>
                  <a:pt x="0" y="0"/>
                </a:moveTo>
                <a:lnTo>
                  <a:pt x="3556993" y="0"/>
                </a:lnTo>
                <a:lnTo>
                  <a:pt x="3556993" y="2433637"/>
                </a:lnTo>
                <a:lnTo>
                  <a:pt x="0" y="24336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56" b="-156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9508777" y="5314206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Slumped Posture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08777" y="5964436"/>
            <a:ext cx="3556993" cy="144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Slumped shoulders reduce perceived competence by 40%. It signals low energy.</a:t>
            </a:r>
          </a:p>
        </p:txBody>
      </p:sp>
      <p:sp>
        <p:nvSpPr>
          <p:cNvPr id="15" name="Freeform 15" descr="preencoded.png"/>
          <p:cNvSpPr/>
          <p:nvPr/>
        </p:nvSpPr>
        <p:spPr>
          <a:xfrm>
            <a:off x="13767047" y="2571155"/>
            <a:ext cx="3556992" cy="2433638"/>
          </a:xfrm>
          <a:custGeom>
            <a:avLst/>
            <a:gdLst/>
            <a:ahLst/>
            <a:cxnLst/>
            <a:rect l="l" t="t" r="r" b="b"/>
            <a:pathLst>
              <a:path w="3556992" h="2433638">
                <a:moveTo>
                  <a:pt x="0" y="0"/>
                </a:moveTo>
                <a:lnTo>
                  <a:pt x="3556993" y="0"/>
                </a:lnTo>
                <a:lnTo>
                  <a:pt x="3556993" y="2433637"/>
                </a:lnTo>
                <a:lnTo>
                  <a:pt x="0" y="24336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156" b="-156"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3767047" y="5314206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Excessive Fidgeting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767047" y="5964436"/>
            <a:ext cx="3556992" cy="1900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Fidgeting indicates nervousness or impatience. It can distract listeners.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92238" y="8352979"/>
            <a:ext cx="16303526" cy="99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Understanding negative body language is crucial. These cues can unintentionally communicate undesirable messages. Avoid them to foster positive interactions.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749927" y="948184"/>
            <a:ext cx="10004673" cy="15584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9"/>
              </a:lnSpc>
            </a:pPr>
            <a:r>
              <a:rPr lang="en-US" sz="4999" b="1" dirty="0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Master Your Silent Message</a:t>
            </a:r>
          </a:p>
          <a:p>
            <a:pPr algn="l">
              <a:lnSpc>
                <a:spcPts val="6249"/>
              </a:lnSpc>
            </a:pPr>
            <a:endParaRPr lang="en-US" sz="4999" b="1" dirty="0">
              <a:solidFill>
                <a:srgbClr val="403C4E"/>
              </a:solidFill>
              <a:latin typeface="Merriweather Bold"/>
              <a:ea typeface="Merriweather Bold"/>
              <a:cs typeface="Merriweather Bold"/>
              <a:sym typeface="Merriweather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7745165" y="2141041"/>
            <a:ext cx="264319" cy="1538734"/>
            <a:chOff x="0" y="0"/>
            <a:chExt cx="352425" cy="2051645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339725" cy="2038985"/>
            </a:xfrm>
            <a:custGeom>
              <a:avLst/>
              <a:gdLst/>
              <a:ahLst/>
              <a:cxnLst/>
              <a:rect l="l" t="t" r="r" b="b"/>
              <a:pathLst>
                <a:path w="339725" h="2038985">
                  <a:moveTo>
                    <a:pt x="0" y="147193"/>
                  </a:moveTo>
                  <a:cubicBezTo>
                    <a:pt x="0" y="65913"/>
                    <a:pt x="63881" y="0"/>
                    <a:pt x="142748" y="0"/>
                  </a:cubicBezTo>
                  <a:lnTo>
                    <a:pt x="196977" y="0"/>
                  </a:lnTo>
                  <a:cubicBezTo>
                    <a:pt x="275844" y="0"/>
                    <a:pt x="339725" y="65913"/>
                    <a:pt x="339725" y="147193"/>
                  </a:cubicBezTo>
                  <a:lnTo>
                    <a:pt x="339725" y="1891792"/>
                  </a:lnTo>
                  <a:cubicBezTo>
                    <a:pt x="339725" y="1973072"/>
                    <a:pt x="275844" y="2038985"/>
                    <a:pt x="196977" y="2038985"/>
                  </a:cubicBezTo>
                  <a:lnTo>
                    <a:pt x="142748" y="2038985"/>
                  </a:lnTo>
                  <a:cubicBezTo>
                    <a:pt x="63881" y="2038985"/>
                    <a:pt x="0" y="1973072"/>
                    <a:pt x="0" y="1891792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352425" cy="2051685"/>
            </a:xfrm>
            <a:custGeom>
              <a:avLst/>
              <a:gdLst/>
              <a:ahLst/>
              <a:cxnLst/>
              <a:rect l="l" t="t" r="r" b="b"/>
              <a:pathLst>
                <a:path w="352425" h="2051685">
                  <a:moveTo>
                    <a:pt x="0" y="153543"/>
                  </a:moveTo>
                  <a:cubicBezTo>
                    <a:pt x="0" y="68961"/>
                    <a:pt x="66548" y="0"/>
                    <a:pt x="149098" y="0"/>
                  </a:cubicBezTo>
                  <a:lnTo>
                    <a:pt x="203327" y="0"/>
                  </a:lnTo>
                  <a:lnTo>
                    <a:pt x="203327" y="6350"/>
                  </a:lnTo>
                  <a:lnTo>
                    <a:pt x="203327" y="0"/>
                  </a:lnTo>
                  <a:lnTo>
                    <a:pt x="203327" y="6350"/>
                  </a:lnTo>
                  <a:lnTo>
                    <a:pt x="203327" y="0"/>
                  </a:lnTo>
                  <a:cubicBezTo>
                    <a:pt x="285877" y="0"/>
                    <a:pt x="352425" y="68961"/>
                    <a:pt x="352425" y="153543"/>
                  </a:cubicBezTo>
                  <a:lnTo>
                    <a:pt x="352425" y="1898142"/>
                  </a:lnTo>
                  <a:lnTo>
                    <a:pt x="346075" y="1898142"/>
                  </a:lnTo>
                  <a:lnTo>
                    <a:pt x="352425" y="1898142"/>
                  </a:lnTo>
                  <a:cubicBezTo>
                    <a:pt x="352425" y="1982724"/>
                    <a:pt x="285877" y="2051685"/>
                    <a:pt x="203327" y="2051685"/>
                  </a:cubicBezTo>
                  <a:lnTo>
                    <a:pt x="203327" y="2045335"/>
                  </a:lnTo>
                  <a:lnTo>
                    <a:pt x="203327" y="2051685"/>
                  </a:lnTo>
                  <a:lnTo>
                    <a:pt x="149098" y="2051685"/>
                  </a:lnTo>
                  <a:lnTo>
                    <a:pt x="149098" y="2045335"/>
                  </a:lnTo>
                  <a:lnTo>
                    <a:pt x="149098" y="2051685"/>
                  </a:lnTo>
                  <a:cubicBezTo>
                    <a:pt x="66548" y="2051685"/>
                    <a:pt x="0" y="1982724"/>
                    <a:pt x="0" y="1898142"/>
                  </a:cubicBezTo>
                  <a:lnTo>
                    <a:pt x="0" y="153543"/>
                  </a:lnTo>
                  <a:lnTo>
                    <a:pt x="6350" y="153543"/>
                  </a:lnTo>
                  <a:lnTo>
                    <a:pt x="0" y="153543"/>
                  </a:lnTo>
                  <a:moveTo>
                    <a:pt x="12700" y="153543"/>
                  </a:moveTo>
                  <a:lnTo>
                    <a:pt x="12700" y="1898142"/>
                  </a:lnTo>
                  <a:lnTo>
                    <a:pt x="6350" y="1898142"/>
                  </a:lnTo>
                  <a:lnTo>
                    <a:pt x="12700" y="1898142"/>
                  </a:lnTo>
                  <a:cubicBezTo>
                    <a:pt x="12700" y="1976120"/>
                    <a:pt x="73914" y="2038985"/>
                    <a:pt x="149098" y="2038985"/>
                  </a:cubicBezTo>
                  <a:lnTo>
                    <a:pt x="203327" y="2038985"/>
                  </a:lnTo>
                  <a:cubicBezTo>
                    <a:pt x="278511" y="2038985"/>
                    <a:pt x="339725" y="1976120"/>
                    <a:pt x="339725" y="1898142"/>
                  </a:cubicBezTo>
                  <a:lnTo>
                    <a:pt x="339725" y="153543"/>
                  </a:lnTo>
                  <a:lnTo>
                    <a:pt x="346075" y="153543"/>
                  </a:lnTo>
                  <a:lnTo>
                    <a:pt x="339725" y="153543"/>
                  </a:lnTo>
                  <a:cubicBezTo>
                    <a:pt x="339725" y="75565"/>
                    <a:pt x="278511" y="12700"/>
                    <a:pt x="203327" y="12700"/>
                  </a:cubicBezTo>
                  <a:lnTo>
                    <a:pt x="149098" y="12700"/>
                  </a:lnTo>
                  <a:lnTo>
                    <a:pt x="149098" y="6350"/>
                  </a:lnTo>
                  <a:lnTo>
                    <a:pt x="149098" y="12700"/>
                  </a:lnTo>
                  <a:cubicBezTo>
                    <a:pt x="73914" y="12700"/>
                    <a:pt x="12700" y="75565"/>
                    <a:pt x="12700" y="153543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259515" y="2381548"/>
            <a:ext cx="3185815" cy="417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Enhance Credibility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259515" y="2875509"/>
            <a:ext cx="9136559" cy="483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Body language enhances credibility by 60%. It strengthens your message.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8127355" y="3861346"/>
            <a:ext cx="264319" cy="1885801"/>
            <a:chOff x="0" y="0"/>
            <a:chExt cx="352425" cy="2514402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339725" cy="2501646"/>
            </a:xfrm>
            <a:custGeom>
              <a:avLst/>
              <a:gdLst/>
              <a:ahLst/>
              <a:cxnLst/>
              <a:rect l="l" t="t" r="r" b="b"/>
              <a:pathLst>
                <a:path w="339725" h="2501646">
                  <a:moveTo>
                    <a:pt x="0" y="147320"/>
                  </a:moveTo>
                  <a:cubicBezTo>
                    <a:pt x="0" y="65913"/>
                    <a:pt x="63881" y="0"/>
                    <a:pt x="142748" y="0"/>
                  </a:cubicBezTo>
                  <a:lnTo>
                    <a:pt x="196977" y="0"/>
                  </a:lnTo>
                  <a:cubicBezTo>
                    <a:pt x="275844" y="0"/>
                    <a:pt x="339725" y="65913"/>
                    <a:pt x="339725" y="147320"/>
                  </a:cubicBezTo>
                  <a:lnTo>
                    <a:pt x="339725" y="2354326"/>
                  </a:lnTo>
                  <a:cubicBezTo>
                    <a:pt x="339725" y="2435733"/>
                    <a:pt x="275844" y="2501646"/>
                    <a:pt x="196977" y="2501646"/>
                  </a:cubicBezTo>
                  <a:lnTo>
                    <a:pt x="142748" y="2501646"/>
                  </a:lnTo>
                  <a:cubicBezTo>
                    <a:pt x="63881" y="2501646"/>
                    <a:pt x="0" y="2435733"/>
                    <a:pt x="0" y="2354326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352425" cy="2514346"/>
            </a:xfrm>
            <a:custGeom>
              <a:avLst/>
              <a:gdLst/>
              <a:ahLst/>
              <a:cxnLst/>
              <a:rect l="l" t="t" r="r" b="b"/>
              <a:pathLst>
                <a:path w="352425" h="2514346">
                  <a:moveTo>
                    <a:pt x="0" y="153670"/>
                  </a:moveTo>
                  <a:cubicBezTo>
                    <a:pt x="0" y="68961"/>
                    <a:pt x="66548" y="0"/>
                    <a:pt x="149098" y="0"/>
                  </a:cubicBezTo>
                  <a:lnTo>
                    <a:pt x="203327" y="0"/>
                  </a:lnTo>
                  <a:lnTo>
                    <a:pt x="203327" y="6350"/>
                  </a:lnTo>
                  <a:lnTo>
                    <a:pt x="203327" y="0"/>
                  </a:lnTo>
                  <a:lnTo>
                    <a:pt x="203327" y="6350"/>
                  </a:lnTo>
                  <a:lnTo>
                    <a:pt x="203327" y="0"/>
                  </a:lnTo>
                  <a:cubicBezTo>
                    <a:pt x="285877" y="0"/>
                    <a:pt x="352425" y="68961"/>
                    <a:pt x="352425" y="153670"/>
                  </a:cubicBezTo>
                  <a:lnTo>
                    <a:pt x="352425" y="2360676"/>
                  </a:lnTo>
                  <a:lnTo>
                    <a:pt x="346075" y="2360676"/>
                  </a:lnTo>
                  <a:lnTo>
                    <a:pt x="352425" y="2360676"/>
                  </a:lnTo>
                  <a:cubicBezTo>
                    <a:pt x="352425" y="2445385"/>
                    <a:pt x="285877" y="2514346"/>
                    <a:pt x="203327" y="2514346"/>
                  </a:cubicBezTo>
                  <a:lnTo>
                    <a:pt x="203327" y="2507996"/>
                  </a:lnTo>
                  <a:lnTo>
                    <a:pt x="203327" y="2514346"/>
                  </a:lnTo>
                  <a:lnTo>
                    <a:pt x="149098" y="2514346"/>
                  </a:lnTo>
                  <a:lnTo>
                    <a:pt x="149098" y="2507996"/>
                  </a:lnTo>
                  <a:lnTo>
                    <a:pt x="149098" y="2514346"/>
                  </a:lnTo>
                  <a:cubicBezTo>
                    <a:pt x="66548" y="2514346"/>
                    <a:pt x="0" y="2445385"/>
                    <a:pt x="0" y="2360676"/>
                  </a:cubicBezTo>
                  <a:lnTo>
                    <a:pt x="0" y="153670"/>
                  </a:lnTo>
                  <a:lnTo>
                    <a:pt x="6350" y="153670"/>
                  </a:lnTo>
                  <a:lnTo>
                    <a:pt x="0" y="153670"/>
                  </a:lnTo>
                  <a:moveTo>
                    <a:pt x="12700" y="153670"/>
                  </a:moveTo>
                  <a:lnTo>
                    <a:pt x="12700" y="2360676"/>
                  </a:lnTo>
                  <a:lnTo>
                    <a:pt x="6350" y="2360676"/>
                  </a:lnTo>
                  <a:lnTo>
                    <a:pt x="12700" y="2360676"/>
                  </a:lnTo>
                  <a:cubicBezTo>
                    <a:pt x="12700" y="2438781"/>
                    <a:pt x="73914" y="2501646"/>
                    <a:pt x="149098" y="2501646"/>
                  </a:cubicBezTo>
                  <a:lnTo>
                    <a:pt x="203327" y="2501646"/>
                  </a:lnTo>
                  <a:cubicBezTo>
                    <a:pt x="278511" y="2501646"/>
                    <a:pt x="339725" y="2438781"/>
                    <a:pt x="339725" y="2360676"/>
                  </a:cubicBezTo>
                  <a:lnTo>
                    <a:pt x="339725" y="153670"/>
                  </a:lnTo>
                  <a:lnTo>
                    <a:pt x="346075" y="153670"/>
                  </a:lnTo>
                  <a:lnTo>
                    <a:pt x="339725" y="153670"/>
                  </a:lnTo>
                  <a:cubicBezTo>
                    <a:pt x="339725" y="75565"/>
                    <a:pt x="278511" y="12700"/>
                    <a:pt x="203327" y="12700"/>
                  </a:cubicBezTo>
                  <a:lnTo>
                    <a:pt x="149098" y="12700"/>
                  </a:lnTo>
                  <a:lnTo>
                    <a:pt x="149098" y="6350"/>
                  </a:lnTo>
                  <a:lnTo>
                    <a:pt x="149098" y="12700"/>
                  </a:lnTo>
                  <a:cubicBezTo>
                    <a:pt x="73914" y="12700"/>
                    <a:pt x="12700" y="75565"/>
                    <a:pt x="12700" y="15367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8641704" y="4101852"/>
            <a:ext cx="4137125" cy="381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 dirty="0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Improve     Connection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641705" y="4595812"/>
            <a:ext cx="8754367" cy="891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Conscious awareness improves connection and impact. Synchronize non-verbals.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509695" y="5928717"/>
            <a:ext cx="264319" cy="1885801"/>
            <a:chOff x="0" y="0"/>
            <a:chExt cx="352425" cy="2514402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339725" cy="2501646"/>
            </a:xfrm>
            <a:custGeom>
              <a:avLst/>
              <a:gdLst/>
              <a:ahLst/>
              <a:cxnLst/>
              <a:rect l="l" t="t" r="r" b="b"/>
              <a:pathLst>
                <a:path w="339725" h="2501646">
                  <a:moveTo>
                    <a:pt x="0" y="147320"/>
                  </a:moveTo>
                  <a:cubicBezTo>
                    <a:pt x="0" y="65913"/>
                    <a:pt x="63881" y="0"/>
                    <a:pt x="142748" y="0"/>
                  </a:cubicBezTo>
                  <a:lnTo>
                    <a:pt x="196977" y="0"/>
                  </a:lnTo>
                  <a:cubicBezTo>
                    <a:pt x="275844" y="0"/>
                    <a:pt x="339725" y="65913"/>
                    <a:pt x="339725" y="147320"/>
                  </a:cubicBezTo>
                  <a:lnTo>
                    <a:pt x="339725" y="2354326"/>
                  </a:lnTo>
                  <a:cubicBezTo>
                    <a:pt x="339725" y="2435733"/>
                    <a:pt x="275844" y="2501646"/>
                    <a:pt x="196977" y="2501646"/>
                  </a:cubicBezTo>
                  <a:lnTo>
                    <a:pt x="142748" y="2501646"/>
                  </a:lnTo>
                  <a:cubicBezTo>
                    <a:pt x="63881" y="2501646"/>
                    <a:pt x="0" y="2435733"/>
                    <a:pt x="0" y="2354326"/>
                  </a:cubicBezTo>
                  <a:close/>
                </a:path>
              </a:pathLst>
            </a:custGeom>
            <a:solidFill>
              <a:srgbClr val="FFD8CC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352425" cy="2514346"/>
            </a:xfrm>
            <a:custGeom>
              <a:avLst/>
              <a:gdLst/>
              <a:ahLst/>
              <a:cxnLst/>
              <a:rect l="l" t="t" r="r" b="b"/>
              <a:pathLst>
                <a:path w="352425" h="2514346">
                  <a:moveTo>
                    <a:pt x="0" y="153670"/>
                  </a:moveTo>
                  <a:cubicBezTo>
                    <a:pt x="0" y="68961"/>
                    <a:pt x="66548" y="0"/>
                    <a:pt x="149098" y="0"/>
                  </a:cubicBezTo>
                  <a:lnTo>
                    <a:pt x="203327" y="0"/>
                  </a:lnTo>
                  <a:lnTo>
                    <a:pt x="203327" y="6350"/>
                  </a:lnTo>
                  <a:lnTo>
                    <a:pt x="203327" y="0"/>
                  </a:lnTo>
                  <a:lnTo>
                    <a:pt x="203327" y="6350"/>
                  </a:lnTo>
                  <a:lnTo>
                    <a:pt x="203327" y="0"/>
                  </a:lnTo>
                  <a:cubicBezTo>
                    <a:pt x="285877" y="0"/>
                    <a:pt x="352425" y="68961"/>
                    <a:pt x="352425" y="153670"/>
                  </a:cubicBezTo>
                  <a:lnTo>
                    <a:pt x="352425" y="2360676"/>
                  </a:lnTo>
                  <a:lnTo>
                    <a:pt x="346075" y="2360676"/>
                  </a:lnTo>
                  <a:lnTo>
                    <a:pt x="352425" y="2360676"/>
                  </a:lnTo>
                  <a:cubicBezTo>
                    <a:pt x="352425" y="2445385"/>
                    <a:pt x="285877" y="2514346"/>
                    <a:pt x="203327" y="2514346"/>
                  </a:cubicBezTo>
                  <a:lnTo>
                    <a:pt x="203327" y="2507996"/>
                  </a:lnTo>
                  <a:lnTo>
                    <a:pt x="203327" y="2514346"/>
                  </a:lnTo>
                  <a:lnTo>
                    <a:pt x="149098" y="2514346"/>
                  </a:lnTo>
                  <a:lnTo>
                    <a:pt x="149098" y="2507996"/>
                  </a:lnTo>
                  <a:lnTo>
                    <a:pt x="149098" y="2514346"/>
                  </a:lnTo>
                  <a:cubicBezTo>
                    <a:pt x="66548" y="2514346"/>
                    <a:pt x="0" y="2445385"/>
                    <a:pt x="0" y="2360676"/>
                  </a:cubicBezTo>
                  <a:lnTo>
                    <a:pt x="0" y="153670"/>
                  </a:lnTo>
                  <a:lnTo>
                    <a:pt x="6350" y="153670"/>
                  </a:lnTo>
                  <a:lnTo>
                    <a:pt x="0" y="153670"/>
                  </a:lnTo>
                  <a:moveTo>
                    <a:pt x="12700" y="153670"/>
                  </a:moveTo>
                  <a:lnTo>
                    <a:pt x="12700" y="2360676"/>
                  </a:lnTo>
                  <a:lnTo>
                    <a:pt x="6350" y="2360676"/>
                  </a:lnTo>
                  <a:lnTo>
                    <a:pt x="12700" y="2360676"/>
                  </a:lnTo>
                  <a:cubicBezTo>
                    <a:pt x="12700" y="2438781"/>
                    <a:pt x="73914" y="2501646"/>
                    <a:pt x="149098" y="2501646"/>
                  </a:cubicBezTo>
                  <a:lnTo>
                    <a:pt x="203327" y="2501646"/>
                  </a:lnTo>
                  <a:cubicBezTo>
                    <a:pt x="278511" y="2501646"/>
                    <a:pt x="339725" y="2438781"/>
                    <a:pt x="339725" y="2360676"/>
                  </a:cubicBezTo>
                  <a:lnTo>
                    <a:pt x="339725" y="153670"/>
                  </a:lnTo>
                  <a:lnTo>
                    <a:pt x="346075" y="153670"/>
                  </a:lnTo>
                  <a:lnTo>
                    <a:pt x="339725" y="153670"/>
                  </a:lnTo>
                  <a:cubicBezTo>
                    <a:pt x="339725" y="75565"/>
                    <a:pt x="278511" y="12700"/>
                    <a:pt x="203327" y="12700"/>
                  </a:cubicBezTo>
                  <a:lnTo>
                    <a:pt x="149098" y="12700"/>
                  </a:lnTo>
                  <a:lnTo>
                    <a:pt x="149098" y="6350"/>
                  </a:lnTo>
                  <a:lnTo>
                    <a:pt x="149098" y="12700"/>
                  </a:lnTo>
                  <a:cubicBezTo>
                    <a:pt x="73914" y="12700"/>
                    <a:pt x="12700" y="75565"/>
                    <a:pt x="12700" y="153670"/>
                  </a:cubicBezTo>
                  <a:close/>
                </a:path>
              </a:pathLst>
            </a:custGeom>
            <a:solidFill>
              <a:srgbClr val="E5BEB2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9024045" y="6169224"/>
            <a:ext cx="5377755" cy="381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1" dirty="0">
                <a:solidFill>
                  <a:srgbClr val="403C4E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Practice Self-Awareness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024045" y="6663184"/>
            <a:ext cx="8372029" cy="891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dirty="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Refine your non-verbal cues through practice. Observe yourself in mirrors.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749927" y="8020199"/>
            <a:ext cx="9646146" cy="1299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403C4E"/>
                </a:solidFill>
                <a:latin typeface="Open Sans"/>
                <a:ea typeface="Open Sans"/>
                <a:cs typeface="Open Sans"/>
                <a:sym typeface="Open Sans"/>
              </a:rPr>
              <a:t>Mastering body language is a powerful skill. It boosts credibility and connection. Self-awareness and practice are key to effective non-verbal communication. Use your silent messages wisely.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294</Words>
  <Application>Microsoft Office PowerPoint</Application>
  <PresentationFormat>Custom</PresentationFormat>
  <Paragraphs>40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Merriweather Bold</vt:lpstr>
      <vt:lpstr>Calibri</vt:lpstr>
      <vt:lpstr>Open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The-Silent-Language-Power-of-Body-Language.pptx</dc:title>
  <dc:creator>sumit pandey</dc:creator>
  <cp:lastModifiedBy>sumit pandey</cp:lastModifiedBy>
  <cp:revision>2</cp:revision>
  <dcterms:created xsi:type="dcterms:W3CDTF">2006-08-16T00:00:00Z</dcterms:created>
  <dcterms:modified xsi:type="dcterms:W3CDTF">2025-06-16T14:38:37Z</dcterms:modified>
  <dc:identifier>DAGqhnmvWys</dc:identifier>
</cp:coreProperties>
</file>

<file path=docProps/thumbnail.jpeg>
</file>